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7" r:id="rId3"/>
    <p:sldId id="291" r:id="rId4"/>
    <p:sldId id="288" r:id="rId5"/>
    <p:sldId id="280" r:id="rId6"/>
    <p:sldId id="290" r:id="rId7"/>
    <p:sldId id="276" r:id="rId8"/>
    <p:sldId id="277" r:id="rId9"/>
    <p:sldId id="278" r:id="rId10"/>
    <p:sldId id="284" r:id="rId11"/>
    <p:sldId id="281" r:id="rId12"/>
    <p:sldId id="282" r:id="rId13"/>
    <p:sldId id="285" r:id="rId14"/>
    <p:sldId id="286" r:id="rId15"/>
    <p:sldId id="283" r:id="rId16"/>
    <p:sldId id="28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893DD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4187AD7-6992-40A5-9735-6F5BF3A11C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2706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6B3695F-3BE9-4BFC-B2D6-DFC8F09975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8113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9DF8C32-5925-4D3F-B6F0-B0303D2E6A9A}" type="slidenum">
              <a:rPr lang="ru-RU" altLang="ru-RU" sz="1200">
                <a:latin typeface="Arial" panose="020B0604020202020204" pitchFamily="34" charset="0"/>
              </a:rPr>
              <a:pPr eaLnBrk="1" hangingPunct="1"/>
              <a:t>1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773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59D7D-A9E9-4C62-8F2A-9DC4AF91F8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07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483B1-59D3-42F3-9D97-B5DB2300D8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081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2AEEA-00D3-4363-A6B8-8C3434F6EA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427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F30A4-C420-41C9-9D57-910AB46519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452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5F22B-C634-4977-B3C0-030771B6FE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580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4B66FE-1902-4584-BFC8-CDFA7154D2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367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304B7-5ABD-4F80-A7CE-C899286D0E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564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423FB8-49BC-413F-ABAE-4FB3365273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1906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45B8DB-DD17-421B-B9D6-653B147E23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993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FD5694-7A65-4540-B8A8-BA2CABF603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958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1A8B2-F6C7-4588-AE43-682C8BB373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080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charset="0"/>
              </a:endParaRPr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12AA1E-03C3-42F4-A459-36D2267A87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11188" y="476250"/>
            <a:ext cx="8353425" cy="17526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КОПИНГ – ПОВЕДЕНИЕ В УСЛОВИЯХ АДАПТАЦИИ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43910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/>
              <a:t> </a:t>
            </a:r>
            <a:r>
              <a:rPr lang="ru-RU" sz="3200" dirty="0" smtClean="0"/>
              <a:t>  </a:t>
            </a:r>
            <a:r>
              <a:rPr lang="ru-RU" sz="3600" dirty="0" err="1" smtClean="0"/>
              <a:t>Копинг</a:t>
            </a:r>
            <a:r>
              <a:rPr lang="ru-RU" sz="3600" dirty="0" smtClean="0"/>
              <a:t> – одно из центральных     понятий в сфере психологии стресса и адаптации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b="1" i="1" dirty="0" smtClean="0">
              <a:solidFill>
                <a:srgbClr val="9893DD"/>
              </a:solidFill>
            </a:endParaRPr>
          </a:p>
        </p:txBody>
      </p:sp>
      <p:pic>
        <p:nvPicPr>
          <p:cNvPr id="3076" name="Picture 4" descr="F:\копинг поведение\56e1597e94dd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413" y="1557338"/>
            <a:ext cx="5184775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ЗНАКОМСТВО С ПРОГРАММОЙ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ru-RU" b="1" i="1" dirty="0" smtClean="0"/>
              <a:t>    Коррекционно-развивающая психолого-педагогическая программа: «Развитие эмоциональной устойчивости и формирование навыков </a:t>
            </a:r>
            <a:r>
              <a:rPr lang="ru-RU" b="1" i="1" dirty="0" err="1" smtClean="0"/>
              <a:t>совладания</a:t>
            </a:r>
            <a:r>
              <a:rPr lang="ru-RU" b="1" i="1" dirty="0" smtClean="0"/>
              <a:t> со стрессом у детей старшего дошкольного возраста»</a:t>
            </a:r>
            <a:endParaRPr lang="ru-RU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Font typeface="Wingdings" panose="05000000000000000000" pitchFamily="2" charset="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:\копинг поведение\Adaptatsiya-rebenka-k-detskomu-sad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84438" y="3743325"/>
            <a:ext cx="4953000" cy="3114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501650"/>
            <a:ext cx="9144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2400" b="1" i="1" u="sng">
                <a:latin typeface="Times New Roman" panose="02020603050405020304" pitchFamily="18" charset="0"/>
              </a:rPr>
              <a:t>Цели программы</a:t>
            </a:r>
            <a:r>
              <a:rPr lang="ru-RU" altLang="ru-RU" sz="2400" b="1" u="sng">
                <a:latin typeface="Times New Roman" panose="02020603050405020304" pitchFamily="18" charset="0"/>
              </a:rPr>
              <a:t>: </a:t>
            </a:r>
            <a:endParaRPr lang="ru-RU" altLang="ru-RU" sz="2400" b="1"/>
          </a:p>
          <a:p>
            <a:pPr algn="just">
              <a:buFontTx/>
              <a:buChar char="•"/>
            </a:pPr>
            <a:r>
              <a:rPr lang="ru-RU" altLang="ru-RU" sz="2400">
                <a:latin typeface="Times New Roman" panose="02020603050405020304" pitchFamily="18" charset="0"/>
              </a:rPr>
              <a:t>Коррекция негативных эмоциональных состояний и личностных особенностей; развитие эмоциональной устойчивости;</a:t>
            </a:r>
            <a:endParaRPr lang="ru-RU" altLang="ru-RU" sz="2400"/>
          </a:p>
          <a:p>
            <a:pPr algn="just">
              <a:buFontTx/>
              <a:buChar char="•"/>
            </a:pPr>
            <a:r>
              <a:rPr lang="ru-RU" altLang="ru-RU" sz="2400">
                <a:latin typeface="Times New Roman" panose="02020603050405020304" pitchFamily="18" charset="0"/>
              </a:rPr>
              <a:t>Развитие и гармонизация эмоциональной сферы;</a:t>
            </a:r>
            <a:endParaRPr lang="ru-RU" altLang="ru-RU" sz="2400"/>
          </a:p>
          <a:p>
            <a:pPr algn="just">
              <a:buFontTx/>
              <a:buChar char="•"/>
            </a:pPr>
            <a:r>
              <a:rPr lang="ru-RU" altLang="ru-RU" sz="2400">
                <a:latin typeface="Times New Roman" panose="02020603050405020304" pitchFamily="18" charset="0"/>
              </a:rPr>
              <a:t>Формирование стрессоустойчивого поведения и социальных навыков для сознательного и эффективного преодоления трудных жизненных ситуаций у детей.</a:t>
            </a:r>
            <a:endParaRPr lang="ru-RU" altLang="ru-RU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-1846263"/>
            <a:ext cx="9144000" cy="778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ru-RU" altLang="ru-RU" sz="1200" i="1" u="sng">
              <a:latin typeface="Times New Roman" panose="02020603050405020304" pitchFamily="18" charset="0"/>
            </a:endParaRPr>
          </a:p>
          <a:p>
            <a:pPr algn="just"/>
            <a:endParaRPr lang="ru-RU" altLang="ru-RU" sz="1200" i="1" u="sng">
              <a:latin typeface="Times New Roman" panose="02020603050405020304" pitchFamily="18" charset="0"/>
            </a:endParaRPr>
          </a:p>
          <a:p>
            <a:pPr algn="just"/>
            <a:endParaRPr lang="ru-RU" altLang="ru-RU" sz="2000" i="1" u="sng">
              <a:latin typeface="Times New Roman" panose="02020603050405020304" pitchFamily="18" charset="0"/>
            </a:endParaRPr>
          </a:p>
          <a:p>
            <a:pPr algn="just"/>
            <a:endParaRPr lang="ru-RU" altLang="ru-RU" sz="2000" i="1" u="sng">
              <a:latin typeface="Times New Roman" panose="02020603050405020304" pitchFamily="18" charset="0"/>
            </a:endParaRPr>
          </a:p>
          <a:p>
            <a:pPr algn="just"/>
            <a:endParaRPr lang="ru-RU" altLang="ru-RU" sz="2000" i="1" u="sng">
              <a:latin typeface="Times New Roman" panose="02020603050405020304" pitchFamily="18" charset="0"/>
            </a:endParaRPr>
          </a:p>
          <a:p>
            <a:pPr algn="just"/>
            <a:endParaRPr lang="ru-RU" altLang="ru-RU" sz="2000" i="1" u="sng">
              <a:latin typeface="Times New Roman" panose="02020603050405020304" pitchFamily="18" charset="0"/>
            </a:endParaRPr>
          </a:p>
          <a:p>
            <a:pPr algn="just"/>
            <a:endParaRPr lang="ru-RU" altLang="ru-RU" sz="2000" i="1" u="sng">
              <a:latin typeface="Times New Roman" panose="02020603050405020304" pitchFamily="18" charset="0"/>
            </a:endParaRPr>
          </a:p>
          <a:p>
            <a:pPr algn="just"/>
            <a:endParaRPr lang="ru-RU" altLang="ru-RU" sz="2000" i="1" u="sng">
              <a:latin typeface="Times New Roman" panose="02020603050405020304" pitchFamily="18" charset="0"/>
            </a:endParaRPr>
          </a:p>
          <a:p>
            <a:pPr algn="just"/>
            <a:endParaRPr lang="ru-RU" altLang="ru-RU" sz="2000" i="1" u="sng">
              <a:latin typeface="Times New Roman" panose="02020603050405020304" pitchFamily="18" charset="0"/>
            </a:endParaRPr>
          </a:p>
          <a:p>
            <a:pPr algn="just"/>
            <a:r>
              <a:rPr lang="ru-RU" altLang="ru-RU" sz="2400" b="1" i="1" u="sng">
                <a:latin typeface="Times New Roman" panose="02020603050405020304" pitchFamily="18" charset="0"/>
              </a:rPr>
              <a:t>Задачи программы</a:t>
            </a:r>
            <a:r>
              <a:rPr lang="ru-RU" altLang="ru-RU" sz="2400" i="1">
                <a:latin typeface="Times New Roman" panose="02020603050405020304" pitchFamily="18" charset="0"/>
              </a:rPr>
              <a:t>: </a:t>
            </a:r>
            <a:endParaRPr lang="ru-RU" altLang="ru-RU" sz="2400"/>
          </a:p>
          <a:p>
            <a:pPr algn="just">
              <a:buFontTx/>
              <a:buChar char="•"/>
            </a:pPr>
            <a:r>
              <a:rPr lang="ru-RU" altLang="ru-RU" sz="2400">
                <a:latin typeface="Times New Roman" panose="02020603050405020304" pitchFamily="18" charset="0"/>
              </a:rPr>
              <a:t>Формирование эффективных стратегий поведения в сложных ситуациях (копинг-стратегий);</a:t>
            </a:r>
            <a:endParaRPr lang="ru-RU" altLang="ru-RU" sz="2400"/>
          </a:p>
          <a:p>
            <a:pPr algn="just">
              <a:buFontTx/>
              <a:buChar char="•"/>
            </a:pPr>
            <a:r>
              <a:rPr lang="ru-RU" altLang="ru-RU" sz="2400" i="1">
                <a:latin typeface="Times New Roman" panose="02020603050405020304" pitchFamily="18" charset="0"/>
              </a:rPr>
              <a:t> </a:t>
            </a:r>
            <a:r>
              <a:rPr lang="ru-RU" altLang="ru-RU" sz="2400">
                <a:latin typeface="Times New Roman" panose="02020603050405020304" pitchFamily="18" charset="0"/>
              </a:rPr>
              <a:t>Развитие социальных навыков и конструктивных способов взаимодействия детей с окружающими;</a:t>
            </a:r>
            <a:endParaRPr lang="ru-RU" altLang="ru-RU" sz="2400"/>
          </a:p>
          <a:p>
            <a:pPr algn="just">
              <a:buFontTx/>
              <a:buChar char="•"/>
            </a:pPr>
            <a:r>
              <a:rPr lang="ru-RU" altLang="ru-RU" sz="2400">
                <a:latin typeface="Times New Roman" panose="02020603050405020304" pitchFamily="18" charset="0"/>
              </a:rPr>
              <a:t>Развитие личностных детерминант стрессоустойчивого поведения (т.е. тех личностных качеств и ресурсов, которые необходимы для эффективного совладания со стрессом: стрессоустойчивости, самоконтроля, уверенности в себе);</a:t>
            </a:r>
            <a:endParaRPr lang="ru-RU" altLang="ru-RU" sz="2400"/>
          </a:p>
          <a:p>
            <a:pPr algn="just">
              <a:buFontTx/>
              <a:buChar char="•"/>
            </a:pPr>
            <a:r>
              <a:rPr lang="ru-RU" altLang="ru-RU" sz="2400">
                <a:latin typeface="Times New Roman" panose="02020603050405020304" pitchFamily="18" charset="0"/>
              </a:rPr>
              <a:t>Коррекция негативных личностных и поведенческих особенностей: страхов, тревожности, импульсивности;</a:t>
            </a:r>
            <a:endParaRPr lang="ru-RU" altLang="ru-RU" sz="2400"/>
          </a:p>
          <a:p>
            <a:pPr algn="just">
              <a:buFontTx/>
              <a:buChar char="•"/>
            </a:pPr>
            <a:r>
              <a:rPr lang="ru-RU" altLang="ru-RU" sz="2400">
                <a:latin typeface="Times New Roman" panose="02020603050405020304" pitchFamily="18" charset="0"/>
              </a:rPr>
              <a:t>Психолого-педагогическое сопровождение и просвещение родителей, воспитателей и педагогов в формировании стрессоустойчивого поведения.</a:t>
            </a:r>
            <a:endParaRPr lang="ru-RU" altLang="ru-RU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2952750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>Главный принцип программы</a:t>
            </a:r>
            <a:r>
              <a:rPr lang="ru-RU" sz="2800" u="sng" dirty="0" smtClean="0"/>
              <a:t>,</a:t>
            </a:r>
            <a:r>
              <a:rPr lang="ru-RU" sz="2800" dirty="0" smtClean="0"/>
              <a:t> </a:t>
            </a:r>
            <a:r>
              <a:rPr lang="ru-RU" sz="2800" i="1" dirty="0" smtClean="0"/>
              <a:t>принцип активного преодоления,</a:t>
            </a:r>
            <a:r>
              <a:rPr lang="ru-RU" sz="2800" dirty="0" smtClean="0"/>
              <a:t> подразумевает, что дети могут научиться сознательному </a:t>
            </a:r>
            <a:r>
              <a:rPr lang="ru-RU" sz="2800" dirty="0" err="1" smtClean="0"/>
              <a:t>совладанию</a:t>
            </a:r>
            <a:r>
              <a:rPr lang="ru-RU" sz="2800" dirty="0" smtClean="0"/>
              <a:t> со стрессом. В программе предусматривается развитие </a:t>
            </a:r>
            <a:r>
              <a:rPr lang="ru-RU" sz="2800" dirty="0" err="1" smtClean="0"/>
              <a:t>стрессоустойчивости</a:t>
            </a:r>
            <a:r>
              <a:rPr lang="ru-RU" sz="2800" dirty="0" smtClean="0"/>
              <a:t> и обучение активному преодолению стрессовых ситуаций.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315" name="Picture 2" descr="F:\копинг поведение\dezadaptaciya-v-detskom-sadu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95513" y="3651250"/>
            <a:ext cx="5054600" cy="3206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СОДЕРЖАНИЕ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5329237"/>
          </a:xfrm>
        </p:spPr>
        <p:txBody>
          <a:bodyPr/>
          <a:lstStyle/>
          <a:p>
            <a:pPr>
              <a:defRPr/>
            </a:pPr>
            <a:r>
              <a:rPr lang="ru-RU" sz="2000" b="1" dirty="0" smtClean="0"/>
              <a:t>ОПИСАНИЕ ЦЕЛЕЙ И ЗАДАЧ ПРОГРАММЫ</a:t>
            </a:r>
            <a:endParaRPr lang="ru-RU" sz="2000" dirty="0" smtClean="0"/>
          </a:p>
          <a:p>
            <a:pPr>
              <a:defRPr/>
            </a:pPr>
            <a:r>
              <a:rPr lang="ru-RU" sz="2000" b="1" dirty="0" smtClean="0"/>
              <a:t>НАУЧНЫЕ, МЕТОДОЛОГИЧЕСКИЕ И МЕТОДИЧЕСКИЕ ОСНОВАНИЯ ПРОГРАММЫ</a:t>
            </a:r>
          </a:p>
          <a:p>
            <a:pPr>
              <a:defRPr/>
            </a:pPr>
            <a:r>
              <a:rPr lang="ru-RU" sz="2000" b="1" dirty="0" smtClean="0"/>
              <a:t>ОБОСНОВАНИЕ НЕОБХОДИМОСТИ РЕАЛИЗАЦИИ ДАННОЙ ПРОГРАММЫ ДЛЯ ДОСТИЖЕНИЯ УКАЗАННЫХ ЦЕЛЕЙ И РЕШЕНИЯ ПОСТАВЛЕННЫХ ЗАДАЧ</a:t>
            </a:r>
          </a:p>
          <a:p>
            <a:pPr>
              <a:defRPr/>
            </a:pPr>
            <a:r>
              <a:rPr lang="ru-RU" sz="2000" b="1" dirty="0" smtClean="0"/>
              <a:t>СТРУКТУРА И СОДЕРЖАНИЕ ПРОГРАММЫ</a:t>
            </a:r>
          </a:p>
          <a:p>
            <a:pPr>
              <a:defRPr/>
            </a:pPr>
            <a:r>
              <a:rPr lang="ru-RU" sz="2000" b="1" dirty="0" smtClean="0"/>
              <a:t> Тематический план занятий с детьми </a:t>
            </a:r>
          </a:p>
          <a:p>
            <a:pPr>
              <a:defRPr/>
            </a:pPr>
            <a:r>
              <a:rPr lang="ru-RU" sz="2000" b="1" dirty="0" smtClean="0"/>
              <a:t>Программные мероприятия для родителей и воспитателей </a:t>
            </a:r>
          </a:p>
          <a:p>
            <a:pPr>
              <a:defRPr/>
            </a:pPr>
            <a:r>
              <a:rPr lang="ru-RU" sz="2000" b="1" dirty="0" smtClean="0"/>
              <a:t>ОПИСАНИЕ ИСПОЛЬЗУЕМЫХ МЕТОДИК, ТЕХНОЛОГИЙ, ИНСТРУМЕНТАРИЯ СО ССЫЛКОЙ НА ИСТОЧНИКИ</a:t>
            </a:r>
          </a:p>
          <a:p>
            <a:pPr>
              <a:defRPr/>
            </a:pPr>
            <a:r>
              <a:rPr lang="ru-RU" sz="2000" b="1" dirty="0" smtClean="0"/>
              <a:t>ОЖИДАЕМЫЕ РЕЗУЛЬТАТЫ РЕАЛИЗАЦИИ ПРОГРАММЫ</a:t>
            </a:r>
          </a:p>
          <a:p>
            <a:pPr>
              <a:defRPr/>
            </a:pPr>
            <a:r>
              <a:rPr lang="ru-RU" sz="2000" b="1" dirty="0" smtClean="0"/>
              <a:t>КРИТЕРИИ ОЦЕНКИ ДОСТИЖЕНИЯ ПЛАНИРУЕМЫХ РЕЗУЛЬТАТОВ</a:t>
            </a:r>
          </a:p>
          <a:p>
            <a:pPr>
              <a:defRPr/>
            </a:pPr>
            <a:r>
              <a:rPr lang="ru-RU" sz="2000" b="1" dirty="0" smtClean="0"/>
              <a:t>КОНСПЕКТЫ И РАЗВЕРНУТЫЕ ПЛАНЫ ЗАНЯТИЙ</a:t>
            </a:r>
            <a:endParaRPr lang="ru-RU" sz="2000" dirty="0" smtClean="0"/>
          </a:p>
          <a:p>
            <a:pPr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:\копинг поведение\fotolia_61306345_subscripti_detai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sz="4400" b="1" smtClean="0">
              <a:effectLst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4400" b="1" smtClean="0">
                <a:effectLst/>
              </a:rPr>
              <a:t>   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sz="3600" dirty="0" smtClean="0"/>
              <a:t>Понятие «</a:t>
            </a:r>
            <a:r>
              <a:rPr lang="ru-RU" sz="3600" dirty="0" err="1" smtClean="0"/>
              <a:t>копинг</a:t>
            </a:r>
            <a:r>
              <a:rPr lang="ru-RU" sz="3600" dirty="0" smtClean="0"/>
              <a:t>» (</a:t>
            </a:r>
            <a:r>
              <a:rPr lang="ru-RU" sz="3600" dirty="0" err="1" smtClean="0"/>
              <a:t>совладание</a:t>
            </a:r>
            <a:r>
              <a:rPr lang="ru-RU" sz="3600" dirty="0" smtClean="0"/>
              <a:t>) стало широко использоваться в психологии с 1960-х гг. в связи с исследованием способов поведения личности в стрессовых ситуациях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>
            <p:ph type="body" idx="1"/>
          </p:nvPr>
        </p:nvSpPr>
        <p:spPr>
          <a:xfrm>
            <a:off x="457200" y="476250"/>
            <a:ext cx="8229600" cy="5654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3600" smtClean="0">
                <a:effectLst/>
              </a:rPr>
              <a:t>Поведение, направленное на устранение или уменьшение силы воздействия стрессирующего фактора на личность стали именовать «копинг»-поведением или совладающим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3600" smtClean="0">
                <a:effectLst/>
              </a:rPr>
              <a:t>  (стресс-преодолевающим) поведением.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0"/>
            <a:ext cx="8713788" cy="6130925"/>
          </a:xfrm>
        </p:spPr>
        <p:txBody>
          <a:bodyPr/>
          <a:lstStyle/>
          <a:p>
            <a:pPr>
              <a:defRPr/>
            </a:pPr>
            <a:r>
              <a:rPr lang="ru-RU" sz="3600" dirty="0" smtClean="0"/>
              <a:t>Т.Л. Крюкова рассматривает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sz="3600" dirty="0" smtClean="0"/>
              <a:t>   </a:t>
            </a:r>
            <a:r>
              <a:rPr lang="ru-RU" sz="3600" dirty="0" err="1" smtClean="0"/>
              <a:t>копинг-поведение</a:t>
            </a:r>
            <a:r>
              <a:rPr lang="ru-RU" sz="3600" dirty="0" smtClean="0"/>
              <a:t> как целенаправленное поведение, позволяющее человеку справиться со стрессом (трудной жизненной ситуацией) адекватными личностным особенностям и ситуации способами через осознанные стратегии действий, которые либо адаптируют к требованиям ситуации, либо помогают преобразовать её. </a:t>
            </a:r>
            <a:endParaRPr lang="ru-RU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копинг поведение\5948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mtClean="0">
                <a:effectLst/>
              </a:rPr>
              <a:t>Копинг-стратегии – это способы взаимодействия со сложной, стрессовой ситуацией. В трудной ситуации человек испытывает стресс и напряжение. Это неприятно, и поэтому человек хочет выйти из этой ситуации как можно скорее. </a:t>
            </a:r>
          </a:p>
          <a:p>
            <a:pPr>
              <a:lnSpc>
                <a:spcPct val="90000"/>
              </a:lnSpc>
            </a:pPr>
            <a:r>
              <a:rPr lang="ru-RU" altLang="ru-RU" smtClean="0">
                <a:effectLst/>
              </a:rPr>
              <a:t>Копинг-стратегии являются привычными схемами, с помощью которых конкретный человек привык выходить из сложных для себя ситуаций.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1" dirty="0" smtClean="0"/>
              <a:t>Сферы трудных ситуаций детей младшего дошкольного возраста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в представлениях родителей и педаго</a:t>
            </a:r>
            <a:r>
              <a:rPr lang="ru-RU" sz="1800" b="1" dirty="0" smtClean="0"/>
              <a:t>г</a:t>
            </a:r>
            <a:r>
              <a:rPr lang="ru-RU" sz="2000" b="1" dirty="0" smtClean="0"/>
              <a:t>ов</a:t>
            </a:r>
            <a:endParaRPr lang="ru-RU" sz="20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327650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Сферы                                Родители                    Педагоги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Общение со взрослыми       9 (20,9%)                       11 (25,5%)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Общение со сверстниками   6 (13,9%)                       25 (58,1%)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Отрицательные</a:t>
            </a:r>
            <a:br>
              <a:rPr lang="ru-RU" altLang="ru-RU" sz="2000" smtClean="0"/>
            </a:br>
            <a:r>
              <a:rPr lang="ru-RU" altLang="ru-RU" sz="2000" smtClean="0"/>
              <a:t>переживания и эмоции        12 (27,9%)                      11 (25,5%)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Игровая деятельность          1 (2,3%)                          0 (0%)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Занятия                               0 (0%)                           6 (13,9%)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Проблема лидерства            0 (0%)                           6 (13,9%)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smtClean="0"/>
              <a:t>Самостоятельные действия 11 (25,5%)                       3 (6,9%)</a:t>
            </a:r>
            <a:br>
              <a:rPr lang="ru-RU" altLang="ru-RU" sz="2000" smtClean="0"/>
            </a:br>
            <a:r>
              <a:rPr lang="ru-RU" altLang="ru-RU" sz="2000" smtClean="0"/>
              <a:t>         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b="1" dirty="0" smtClean="0"/>
              <a:t>Смысловые категории трудных ситуаций детей среднего дошкольного возраста</a:t>
            </a:r>
            <a:br>
              <a:rPr lang="ru-RU" sz="2000" b="1" dirty="0" smtClean="0"/>
            </a:br>
            <a:r>
              <a:rPr lang="ru-RU" sz="2000" b="1" dirty="0" smtClean="0"/>
              <a:t>в представлениях родителей и педагогов</a:t>
            </a:r>
            <a:endParaRPr lang="ru-RU" sz="20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781550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Сферы                              Родители                              Педагоги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2000" smtClean="0"/>
          </a:p>
          <a:p>
            <a:pPr eaLnBrk="1" hangingPunct="1"/>
            <a:r>
              <a:rPr lang="ru-RU" altLang="ru-RU" sz="2000" smtClean="0"/>
              <a:t>Общение со взрослыми     5 (12,5%)                         13 (30,5%)</a:t>
            </a:r>
          </a:p>
          <a:p>
            <a:pPr eaLnBrk="1" hangingPunct="1"/>
            <a:r>
              <a:rPr lang="ru-RU" altLang="ru-RU" sz="2000" smtClean="0"/>
              <a:t>Общение со сверстниками 3 (7,5%)                          13 (30,5%)</a:t>
            </a:r>
          </a:p>
          <a:p>
            <a:pPr eaLnBrk="1" hangingPunct="1"/>
            <a:r>
              <a:rPr lang="ru-RU" altLang="ru-RU" sz="2000" smtClean="0"/>
              <a:t>Отрицательные</a:t>
            </a:r>
          </a:p>
          <a:p>
            <a:pPr eaLnBrk="1" hangingPunct="1"/>
            <a:r>
              <a:rPr lang="ru-RU" altLang="ru-RU" sz="2000" smtClean="0"/>
              <a:t>переживания и эмоции      13 (30,5%)                        12 (30%)</a:t>
            </a:r>
          </a:p>
          <a:p>
            <a:pPr eaLnBrk="1" hangingPunct="1"/>
            <a:r>
              <a:rPr lang="ru-RU" altLang="ru-RU" sz="2000" smtClean="0"/>
              <a:t>Игровая деятельность        1 (2,5%)                           6 (15%)</a:t>
            </a:r>
          </a:p>
          <a:p>
            <a:pPr eaLnBrk="1" hangingPunct="1"/>
            <a:r>
              <a:rPr lang="ru-RU" altLang="ru-RU" sz="2000" smtClean="0"/>
              <a:t>Занятия                             0 (0%)                              11 (27,5%)</a:t>
            </a:r>
          </a:p>
          <a:p>
            <a:pPr eaLnBrk="1" hangingPunct="1"/>
            <a:r>
              <a:rPr lang="ru-RU" altLang="ru-RU" sz="2000" smtClean="0"/>
              <a:t>Самостоятельные действия 14 (35%)                           0 (0%)</a:t>
            </a:r>
          </a:p>
          <a:p>
            <a:pPr eaLnBrk="1" hangingPunct="1"/>
            <a:r>
              <a:rPr lang="ru-RU" altLang="ru-RU" sz="2000" smtClean="0"/>
              <a:t>Удовлетворение</a:t>
            </a:r>
          </a:p>
          <a:p>
            <a:pPr eaLnBrk="1" hangingPunct="1"/>
            <a:r>
              <a:rPr lang="ru-RU" altLang="ru-RU" sz="2000" smtClean="0"/>
              <a:t>требований взрослого       5 (12,5%)                               6 (15%)</a:t>
            </a:r>
          </a:p>
          <a:p>
            <a:pPr eaLnBrk="1" hangingPunct="1"/>
            <a:r>
              <a:rPr lang="ru-RU" altLang="ru-RU" sz="2000" smtClean="0"/>
              <a:t>Нет или не знаю                4 (10%)                                  0 (0%)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b="1" dirty="0" smtClean="0"/>
              <a:t>Смысловые категории трудных ситуаций детей старшего дошкольного возраста</a:t>
            </a:r>
            <a:br>
              <a:rPr lang="ru-RU" sz="2000" b="1" dirty="0" smtClean="0"/>
            </a:br>
            <a:r>
              <a:rPr lang="ru-RU" sz="2000" b="1" dirty="0" smtClean="0"/>
              <a:t>в представлениях родителей и педагогов</a:t>
            </a:r>
            <a:endParaRPr lang="ru-RU" sz="20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z="2000" smtClean="0"/>
              <a:t>Смысловые категории                Родители                   Педагоги</a:t>
            </a:r>
          </a:p>
          <a:p>
            <a:pPr eaLnBrk="1" hangingPunct="1"/>
            <a:endParaRPr lang="ru-RU" altLang="ru-RU" sz="2000" smtClean="0"/>
          </a:p>
          <a:p>
            <a:pPr eaLnBrk="1" hangingPunct="1"/>
            <a:r>
              <a:rPr lang="ru-RU" altLang="ru-RU" sz="2000" smtClean="0"/>
              <a:t>Общение со взрослыми               8 (20%)                   9 (22,5%)</a:t>
            </a:r>
          </a:p>
          <a:p>
            <a:pPr eaLnBrk="1" hangingPunct="1"/>
            <a:r>
              <a:rPr lang="ru-RU" altLang="ru-RU" sz="2000" smtClean="0"/>
              <a:t>Общение со сверстниками           8 (20%)                    12 (30%)</a:t>
            </a:r>
          </a:p>
          <a:p>
            <a:pPr eaLnBrk="1" hangingPunct="1"/>
            <a:r>
              <a:rPr lang="ru-RU" altLang="ru-RU" sz="2000" smtClean="0"/>
              <a:t>Отрицательные</a:t>
            </a:r>
          </a:p>
          <a:p>
            <a:pPr eaLnBrk="1" hangingPunct="1"/>
            <a:r>
              <a:rPr lang="ru-RU" altLang="ru-RU" sz="2000" smtClean="0"/>
              <a:t>переживания и эмоции                9 (22,5%)                  10 (25%)</a:t>
            </a:r>
          </a:p>
          <a:p>
            <a:pPr eaLnBrk="1" hangingPunct="1"/>
            <a:r>
              <a:rPr lang="ru-RU" altLang="ru-RU" sz="2000" smtClean="0"/>
              <a:t>Игровая деятельность                 1 (2,5%)                    8 (20%)</a:t>
            </a:r>
          </a:p>
          <a:p>
            <a:pPr eaLnBrk="1" hangingPunct="1"/>
            <a:r>
              <a:rPr lang="ru-RU" altLang="ru-RU" sz="2000" smtClean="0"/>
              <a:t>Занятия                                    11 (27,5%)                   18 (45%)</a:t>
            </a:r>
          </a:p>
          <a:p>
            <a:pPr eaLnBrk="1" hangingPunct="1"/>
            <a:r>
              <a:rPr lang="ru-RU" altLang="ru-RU" sz="2000" smtClean="0"/>
              <a:t>Самостоятельные действия         5 (12,5%)                  1 (2,5%)</a:t>
            </a:r>
          </a:p>
          <a:p>
            <a:pPr eaLnBrk="1" hangingPunct="1"/>
            <a:r>
              <a:rPr lang="ru-RU" altLang="ru-RU" sz="2000" smtClean="0"/>
              <a:t>Удовлетворение</a:t>
            </a:r>
          </a:p>
          <a:p>
            <a:pPr eaLnBrk="1" hangingPunct="1"/>
            <a:r>
              <a:rPr lang="ru-RU" altLang="ru-RU" sz="2000" smtClean="0"/>
              <a:t>требований взрослого                  3 (7,5%)                    11 (27,5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844</TotalTime>
  <Words>569</Words>
  <Application>Microsoft Office PowerPoint</Application>
  <PresentationFormat>Экран (4:3)</PresentationFormat>
  <Paragraphs>82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Tahoma</vt:lpstr>
      <vt:lpstr>Arial</vt:lpstr>
      <vt:lpstr>Wingdings</vt:lpstr>
      <vt:lpstr>Times New Roman</vt:lpstr>
      <vt:lpstr>Равновесие</vt:lpstr>
      <vt:lpstr>   Копинг – одно из центральных     понятий в сфере психологии стресса и адаптации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Сферы трудных ситуаций детей младшего дошкольного возраста в представлениях родителей и педагогов</vt:lpstr>
      <vt:lpstr>Смысловые категории трудных ситуаций детей среднего дошкольного возраста в представлениях родителей и педагогов</vt:lpstr>
      <vt:lpstr>Смысловые категории трудных ситуаций детей старшего дошкольного возраста в представлениях родителей и педагогов</vt:lpstr>
      <vt:lpstr>ЗНАКОМСТВО С ПРОГРАММОЙ</vt:lpstr>
      <vt:lpstr>Презентация PowerPoint</vt:lpstr>
      <vt:lpstr>Презентация PowerPoint</vt:lpstr>
      <vt:lpstr>    Главный принцип программы, принцип активного преодоления, подразумевает, что дети могут научиться сознательному совладанию со стрессом. В программе предусматривается развитие стрессоустойчивости и обучение активному преодолению стрессовых ситуаций. </vt:lpstr>
      <vt:lpstr>СОДЕРЖАНИЕ ПРОГРАММЫ: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консультации для родителей на тему «Детские страхи».</dc:title>
  <dc:creator>Слава</dc:creator>
  <cp:lastModifiedBy>Мы</cp:lastModifiedBy>
  <cp:revision>47</cp:revision>
  <dcterms:created xsi:type="dcterms:W3CDTF">2011-07-14T12:17:50Z</dcterms:created>
  <dcterms:modified xsi:type="dcterms:W3CDTF">2016-12-09T05:52:22Z</dcterms:modified>
</cp:coreProperties>
</file>